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85" r:id="rId4"/>
    <p:sldId id="286" r:id="rId5"/>
    <p:sldId id="277" r:id="rId6"/>
    <p:sldId id="287" r:id="rId7"/>
    <p:sldId id="266" r:id="rId8"/>
    <p:sldId id="282" r:id="rId9"/>
    <p:sldId id="284" r:id="rId10"/>
    <p:sldId id="283" r:id="rId11"/>
    <p:sldId id="275" r:id="rId12"/>
    <p:sldId id="267" r:id="rId13"/>
    <p:sldId id="269" r:id="rId14"/>
    <p:sldId id="270" r:id="rId15"/>
    <p:sldId id="271" r:id="rId16"/>
    <p:sldId id="272" r:id="rId17"/>
    <p:sldId id="274" r:id="rId18"/>
    <p:sldId id="265" r:id="rId19"/>
    <p:sldId id="34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32" autoAdjust="0"/>
    <p:restoredTop sz="94660"/>
  </p:normalViewPr>
  <p:slideViewPr>
    <p:cSldViewPr snapToGrid="0">
      <p:cViewPr varScale="1">
        <p:scale>
          <a:sx n="84" d="100"/>
          <a:sy n="84" d="100"/>
        </p:scale>
        <p:origin x="100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87D05EE-F76B-6C45-8157-90011389FA8D}"/>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ACFA5886-8171-7746-8144-06F3F2E51B6C}"/>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hyperlink" Target="https://www.youtube.com/watch?v=I05PXP5hysQ" TargetMode="External"/><Relationship Id="rId1" Type="http://schemas.openxmlformats.org/officeDocument/2006/relationships/slideLayout" Target="../slideLayouts/slideLayout7.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0.emf"/><Relationship Id="rId1" Type="http://schemas.openxmlformats.org/officeDocument/2006/relationships/slideLayout" Target="../slideLayouts/slideLayout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hyperlink" Target="https://www.youtube.com/watch?v=lYCP8lP_kQo" TargetMode="External"/><Relationship Id="rId1" Type="http://schemas.openxmlformats.org/officeDocument/2006/relationships/slideLayout" Target="../slideLayouts/slideLayout7.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tiff"/><Relationship Id="rId2" Type="http://schemas.openxmlformats.org/officeDocument/2006/relationships/image" Target="../media/image24.tiff"/><Relationship Id="rId1" Type="http://schemas.openxmlformats.org/officeDocument/2006/relationships/slideLayout" Target="../slideLayouts/slideLayout7.xml"/><Relationship Id="rId6" Type="http://schemas.openxmlformats.org/officeDocument/2006/relationships/image" Target="../media/image28.tiff"/><Relationship Id="rId5" Type="http://schemas.openxmlformats.org/officeDocument/2006/relationships/image" Target="../media/image27.tiff"/><Relationship Id="rId4" Type="http://schemas.openxmlformats.org/officeDocument/2006/relationships/image" Target="../media/image26.tiff"/><Relationship Id="rId9"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11518622" cy="1200329"/>
          </a:xfrm>
          <a:prstGeom prst="rect">
            <a:avLst/>
          </a:prstGeom>
        </p:spPr>
        <p:txBody>
          <a:bodyPr wrap="square">
            <a:spAutoFit/>
          </a:bodyPr>
          <a:lstStyle/>
          <a:p>
            <a:r>
              <a:rPr lang="en-GB" sz="2400" dirty="0"/>
              <a:t>Did you know we eat over 170 commonly known fruit and vegetables but there are many that you probably haven’t come across. Check out these fruits and vegetables from different parts of the world. </a:t>
            </a:r>
          </a:p>
        </p:txBody>
      </p:sp>
      <p:sp>
        <p:nvSpPr>
          <p:cNvPr id="2" name="Rectangle 1">
            <a:extLst>
              <a:ext uri="{FF2B5EF4-FFF2-40B4-BE49-F238E27FC236}">
                <a16:creationId xmlns:a16="http://schemas.microsoft.com/office/drawing/2014/main" id="{429F8415-AD9A-154D-8D09-2D3FA7A8F9F1}"/>
              </a:ext>
            </a:extLst>
          </p:cNvPr>
          <p:cNvSpPr/>
          <p:nvPr/>
        </p:nvSpPr>
        <p:spPr>
          <a:xfrm>
            <a:off x="4538129" y="6396335"/>
            <a:ext cx="3124702" cy="461665"/>
          </a:xfrm>
          <a:prstGeom prst="rect">
            <a:avLst/>
          </a:prstGeom>
        </p:spPr>
        <p:txBody>
          <a:bodyPr wrap="none">
            <a:spAutoFit/>
          </a:bodyPr>
          <a:lstStyle/>
          <a:p>
            <a:r>
              <a:rPr lang="en-GB" sz="2400" dirty="0"/>
              <a:t>Did you recognise any? </a:t>
            </a:r>
          </a:p>
        </p:txBody>
      </p:sp>
      <p:sp>
        <p:nvSpPr>
          <p:cNvPr id="4" name="Rectangle 3">
            <a:extLst>
              <a:ext uri="{FF2B5EF4-FFF2-40B4-BE49-F238E27FC236}">
                <a16:creationId xmlns:a16="http://schemas.microsoft.com/office/drawing/2014/main" id="{FAF11DF8-E98C-6B46-88DF-CAEFAD575D24}"/>
              </a:ext>
            </a:extLst>
          </p:cNvPr>
          <p:cNvSpPr/>
          <p:nvPr/>
        </p:nvSpPr>
        <p:spPr>
          <a:xfrm>
            <a:off x="2878444" y="3631894"/>
            <a:ext cx="6444072" cy="461665"/>
          </a:xfrm>
          <a:prstGeom prst="rect">
            <a:avLst/>
          </a:prstGeom>
        </p:spPr>
        <p:txBody>
          <a:bodyPr wrap="none">
            <a:spAutoFit/>
          </a:bodyPr>
          <a:lstStyle/>
          <a:p>
            <a:r>
              <a:rPr lang="en-US" sz="2400" dirty="0">
                <a:hlinkClick r:id="rId2"/>
              </a:rPr>
              <a:t>https://</a:t>
            </a:r>
            <a:r>
              <a:rPr lang="en-US" sz="2400" dirty="0" err="1">
                <a:hlinkClick r:id="rId2"/>
              </a:rPr>
              <a:t>www.youtube.com</a:t>
            </a:r>
            <a:r>
              <a:rPr lang="en-US" sz="2400" dirty="0">
                <a:hlinkClick r:id="rId2"/>
              </a:rPr>
              <a:t>/</a:t>
            </a:r>
            <a:r>
              <a:rPr lang="en-US" sz="2400" dirty="0" err="1">
                <a:hlinkClick r:id="rId2"/>
              </a:rPr>
              <a:t>watch?v</a:t>
            </a:r>
            <a:r>
              <a:rPr lang="en-US" sz="2400" dirty="0">
                <a:hlinkClick r:id="rId2"/>
              </a:rPr>
              <a:t>=I05PXP5hysQ</a:t>
            </a:r>
            <a:endParaRPr lang="en-US" sz="2400" dirty="0"/>
          </a:p>
        </p:txBody>
      </p:sp>
      <p:pic>
        <p:nvPicPr>
          <p:cNvPr id="5" name="Picture 4">
            <a:extLst>
              <a:ext uri="{FF2B5EF4-FFF2-40B4-BE49-F238E27FC236}">
                <a16:creationId xmlns:a16="http://schemas.microsoft.com/office/drawing/2014/main" id="{73530612-726B-BD46-8241-8EE9F97E195B}"/>
              </a:ext>
            </a:extLst>
          </p:cNvPr>
          <p:cNvPicPr>
            <a:picLocks noChangeAspect="1"/>
          </p:cNvPicPr>
          <p:nvPr/>
        </p:nvPicPr>
        <p:blipFill>
          <a:blip r:embed="rId3"/>
          <a:stretch>
            <a:fillRect/>
          </a:stretch>
        </p:blipFill>
        <p:spPr>
          <a:xfrm>
            <a:off x="842210" y="1888871"/>
            <a:ext cx="1592643" cy="1434956"/>
          </a:xfrm>
          <a:prstGeom prst="rect">
            <a:avLst/>
          </a:prstGeom>
        </p:spPr>
      </p:pic>
      <p:pic>
        <p:nvPicPr>
          <p:cNvPr id="6" name="Picture 5">
            <a:extLst>
              <a:ext uri="{FF2B5EF4-FFF2-40B4-BE49-F238E27FC236}">
                <a16:creationId xmlns:a16="http://schemas.microsoft.com/office/drawing/2014/main" id="{007FE1A1-B2F2-5149-81B3-7171FF4EB74D}"/>
              </a:ext>
            </a:extLst>
          </p:cNvPr>
          <p:cNvPicPr>
            <a:picLocks noChangeAspect="1"/>
          </p:cNvPicPr>
          <p:nvPr/>
        </p:nvPicPr>
        <p:blipFill>
          <a:blip r:embed="rId4"/>
          <a:stretch>
            <a:fillRect/>
          </a:stretch>
        </p:blipFill>
        <p:spPr>
          <a:xfrm>
            <a:off x="7981746" y="1786891"/>
            <a:ext cx="1195655" cy="1228868"/>
          </a:xfrm>
          <a:prstGeom prst="rect">
            <a:avLst/>
          </a:prstGeom>
        </p:spPr>
      </p:pic>
      <p:pic>
        <p:nvPicPr>
          <p:cNvPr id="7" name="Picture 6">
            <a:extLst>
              <a:ext uri="{FF2B5EF4-FFF2-40B4-BE49-F238E27FC236}">
                <a16:creationId xmlns:a16="http://schemas.microsoft.com/office/drawing/2014/main" id="{EF2DE666-9A9B-4540-9BDD-06F2144B33EA}"/>
              </a:ext>
            </a:extLst>
          </p:cNvPr>
          <p:cNvPicPr>
            <a:picLocks noChangeAspect="1"/>
          </p:cNvPicPr>
          <p:nvPr/>
        </p:nvPicPr>
        <p:blipFill>
          <a:blip r:embed="rId5"/>
          <a:stretch>
            <a:fillRect/>
          </a:stretch>
        </p:blipFill>
        <p:spPr>
          <a:xfrm>
            <a:off x="10299004" y="4751571"/>
            <a:ext cx="1137259" cy="1257877"/>
          </a:xfrm>
          <a:prstGeom prst="rect">
            <a:avLst/>
          </a:prstGeom>
        </p:spPr>
      </p:pic>
      <p:pic>
        <p:nvPicPr>
          <p:cNvPr id="9" name="Picture 8">
            <a:extLst>
              <a:ext uri="{FF2B5EF4-FFF2-40B4-BE49-F238E27FC236}">
                <a16:creationId xmlns:a16="http://schemas.microsoft.com/office/drawing/2014/main" id="{7F99B613-E1F5-C04B-B36B-9BBE0F6573B7}"/>
              </a:ext>
            </a:extLst>
          </p:cNvPr>
          <p:cNvPicPr>
            <a:picLocks noChangeAspect="1"/>
          </p:cNvPicPr>
          <p:nvPr/>
        </p:nvPicPr>
        <p:blipFill>
          <a:blip r:embed="rId6"/>
          <a:stretch>
            <a:fillRect/>
          </a:stretch>
        </p:blipFill>
        <p:spPr>
          <a:xfrm>
            <a:off x="2236052" y="4667815"/>
            <a:ext cx="1284784" cy="1341633"/>
          </a:xfrm>
          <a:prstGeom prst="rect">
            <a:avLst/>
          </a:prstGeom>
        </p:spPr>
      </p:pic>
    </p:spTree>
    <p:extLst>
      <p:ext uri="{BB962C8B-B14F-4D97-AF65-F5344CB8AC3E}">
        <p14:creationId xmlns:p14="http://schemas.microsoft.com/office/powerpoint/2010/main" val="1100730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947" y="225572"/>
            <a:ext cx="11978279" cy="923330"/>
          </a:xfrm>
          <a:prstGeom prst="rect">
            <a:avLst/>
          </a:prstGeom>
        </p:spPr>
        <p:txBody>
          <a:bodyPr wrap="non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fruit or vegetable am I describing?</a:t>
            </a:r>
            <a:endParaRPr lang="en-GB" sz="5400" dirty="0"/>
          </a:p>
        </p:txBody>
      </p:sp>
      <p:pic>
        <p:nvPicPr>
          <p:cNvPr id="2" name="Picture 1">
            <a:extLst>
              <a:ext uri="{FF2B5EF4-FFF2-40B4-BE49-F238E27FC236}">
                <a16:creationId xmlns:a16="http://schemas.microsoft.com/office/drawing/2014/main" id="{E6CA4CCD-8B10-0F41-8604-5D3E268EA4CB}"/>
              </a:ext>
            </a:extLst>
          </p:cNvPr>
          <p:cNvPicPr>
            <a:picLocks noChangeAspect="1"/>
          </p:cNvPicPr>
          <p:nvPr/>
        </p:nvPicPr>
        <p:blipFill>
          <a:blip r:embed="rId2"/>
          <a:stretch>
            <a:fillRect/>
          </a:stretch>
        </p:blipFill>
        <p:spPr>
          <a:xfrm rot="19636297">
            <a:off x="4969286" y="2201353"/>
            <a:ext cx="2133600" cy="901700"/>
          </a:xfrm>
          <a:prstGeom prst="rect">
            <a:avLst/>
          </a:prstGeom>
        </p:spPr>
      </p:pic>
      <p:pic>
        <p:nvPicPr>
          <p:cNvPr id="4" name="Picture 3">
            <a:extLst>
              <a:ext uri="{FF2B5EF4-FFF2-40B4-BE49-F238E27FC236}">
                <a16:creationId xmlns:a16="http://schemas.microsoft.com/office/drawing/2014/main" id="{EA920CA9-2BD9-7540-B4A5-810F3A5B98B6}"/>
              </a:ext>
            </a:extLst>
          </p:cNvPr>
          <p:cNvPicPr>
            <a:picLocks noChangeAspect="1"/>
          </p:cNvPicPr>
          <p:nvPr/>
        </p:nvPicPr>
        <p:blipFill>
          <a:blip r:embed="rId3"/>
          <a:stretch>
            <a:fillRect/>
          </a:stretch>
        </p:blipFill>
        <p:spPr>
          <a:xfrm>
            <a:off x="9420268" y="1826006"/>
            <a:ext cx="1664987" cy="1305501"/>
          </a:xfrm>
          <a:prstGeom prst="rect">
            <a:avLst/>
          </a:prstGeom>
        </p:spPr>
      </p:pic>
      <p:pic>
        <p:nvPicPr>
          <p:cNvPr id="13" name="Picture 12">
            <a:extLst>
              <a:ext uri="{FF2B5EF4-FFF2-40B4-BE49-F238E27FC236}">
                <a16:creationId xmlns:a16="http://schemas.microsoft.com/office/drawing/2014/main" id="{25566290-596B-6547-B465-7B51D2EA696A}"/>
              </a:ext>
            </a:extLst>
          </p:cNvPr>
          <p:cNvPicPr>
            <a:picLocks noChangeAspect="1"/>
          </p:cNvPicPr>
          <p:nvPr/>
        </p:nvPicPr>
        <p:blipFill>
          <a:blip r:embed="rId2"/>
          <a:stretch>
            <a:fillRect/>
          </a:stretch>
        </p:blipFill>
        <p:spPr>
          <a:xfrm rot="19636297">
            <a:off x="4708326" y="1941910"/>
            <a:ext cx="2133600" cy="901700"/>
          </a:xfrm>
          <a:prstGeom prst="rect">
            <a:avLst/>
          </a:prstGeom>
        </p:spPr>
      </p:pic>
      <p:pic>
        <p:nvPicPr>
          <p:cNvPr id="14" name="Picture 13">
            <a:extLst>
              <a:ext uri="{FF2B5EF4-FFF2-40B4-BE49-F238E27FC236}">
                <a16:creationId xmlns:a16="http://schemas.microsoft.com/office/drawing/2014/main" id="{BF11FC85-6B6A-C946-B47F-F826D44B4B2F}"/>
              </a:ext>
            </a:extLst>
          </p:cNvPr>
          <p:cNvPicPr>
            <a:picLocks noChangeAspect="1"/>
          </p:cNvPicPr>
          <p:nvPr/>
        </p:nvPicPr>
        <p:blipFill>
          <a:blip r:embed="rId2"/>
          <a:stretch>
            <a:fillRect/>
          </a:stretch>
        </p:blipFill>
        <p:spPr>
          <a:xfrm rot="19636297">
            <a:off x="5230248" y="2377991"/>
            <a:ext cx="2133600" cy="901700"/>
          </a:xfrm>
          <a:prstGeom prst="rect">
            <a:avLst/>
          </a:prstGeom>
        </p:spPr>
      </p:pic>
      <p:pic>
        <p:nvPicPr>
          <p:cNvPr id="5" name="Picture 4">
            <a:extLst>
              <a:ext uri="{FF2B5EF4-FFF2-40B4-BE49-F238E27FC236}">
                <a16:creationId xmlns:a16="http://schemas.microsoft.com/office/drawing/2014/main" id="{667D4ACB-C562-D44A-96EB-BB6A89C0117D}"/>
              </a:ext>
            </a:extLst>
          </p:cNvPr>
          <p:cNvPicPr>
            <a:picLocks noChangeAspect="1"/>
          </p:cNvPicPr>
          <p:nvPr/>
        </p:nvPicPr>
        <p:blipFill>
          <a:blip r:embed="rId4"/>
          <a:stretch>
            <a:fillRect/>
          </a:stretch>
        </p:blipFill>
        <p:spPr>
          <a:xfrm rot="20459938">
            <a:off x="1014508" y="1602516"/>
            <a:ext cx="1867363" cy="1760657"/>
          </a:xfrm>
          <a:prstGeom prst="rect">
            <a:avLst/>
          </a:prstGeom>
        </p:spPr>
      </p:pic>
      <p:pic>
        <p:nvPicPr>
          <p:cNvPr id="6" name="Picture 5">
            <a:extLst>
              <a:ext uri="{FF2B5EF4-FFF2-40B4-BE49-F238E27FC236}">
                <a16:creationId xmlns:a16="http://schemas.microsoft.com/office/drawing/2014/main" id="{58DD063A-D3B8-8D4D-AD26-BDC7A8E04CB4}"/>
              </a:ext>
            </a:extLst>
          </p:cNvPr>
          <p:cNvPicPr>
            <a:picLocks noChangeAspect="1"/>
          </p:cNvPicPr>
          <p:nvPr/>
        </p:nvPicPr>
        <p:blipFill>
          <a:blip r:embed="rId5"/>
          <a:stretch>
            <a:fillRect/>
          </a:stretch>
        </p:blipFill>
        <p:spPr>
          <a:xfrm>
            <a:off x="2799958" y="4155503"/>
            <a:ext cx="1483943" cy="1776235"/>
          </a:xfrm>
          <a:prstGeom prst="rect">
            <a:avLst/>
          </a:prstGeom>
        </p:spPr>
      </p:pic>
      <p:pic>
        <p:nvPicPr>
          <p:cNvPr id="15" name="Picture 14">
            <a:extLst>
              <a:ext uri="{FF2B5EF4-FFF2-40B4-BE49-F238E27FC236}">
                <a16:creationId xmlns:a16="http://schemas.microsoft.com/office/drawing/2014/main" id="{E006161D-F19B-1349-8A57-FD193DEF6A4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3743" t="69907" r="53061" b="16881"/>
          <a:stretch/>
        </p:blipFill>
        <p:spPr>
          <a:xfrm>
            <a:off x="6539803" y="4025912"/>
            <a:ext cx="3610921" cy="2043755"/>
          </a:xfrm>
          <a:prstGeom prst="rect">
            <a:avLst/>
          </a:prstGeom>
        </p:spPr>
      </p:pic>
    </p:spTree>
    <p:extLst>
      <p:ext uri="{BB962C8B-B14F-4D97-AF65-F5344CB8AC3E}">
        <p14:creationId xmlns:p14="http://schemas.microsoft.com/office/powerpoint/2010/main" val="1313507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50857117"/>
              </p:ext>
            </p:extLst>
          </p:nvPr>
        </p:nvGraphicFramePr>
        <p:xfrm>
          <a:off x="928401" y="2245516"/>
          <a:ext cx="5922004" cy="3474720"/>
        </p:xfrm>
        <a:graphic>
          <a:graphicData uri="http://schemas.openxmlformats.org/drawingml/2006/table">
            <a:tbl>
              <a:tblPr/>
              <a:tblGrid>
                <a:gridCol w="5922004">
                  <a:extLst>
                    <a:ext uri="{9D8B030D-6E8A-4147-A177-3AD203B41FA5}">
                      <a16:colId xmlns:a16="http://schemas.microsoft.com/office/drawing/2014/main" val="20000"/>
                    </a:ext>
                  </a:extLst>
                </a:gridCol>
              </a:tblGrid>
              <a:tr h="3291840">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long</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yellow</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give you energy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on </a:t>
                      </a:r>
                      <a:r>
                        <a:rPr lang="en-GB" sz="3400" b="1" kern="1200" dirty="0">
                          <a:solidFill>
                            <a:schemeClr val="tx1"/>
                          </a:solidFill>
                          <a:latin typeface="+mj-lt"/>
                          <a:ea typeface="+mn-ea"/>
                          <a:cs typeface="Al Tarikh" pitchFamily="2" charset="-78"/>
                        </a:rPr>
                        <a:t>trees</a:t>
                      </a:r>
                      <a:endParaRPr lang="en-GB" sz="3400" b="1" kern="1200" dirty="0">
                        <a:solidFill>
                          <a:schemeClr val="tx1"/>
                        </a:solidFill>
                        <a:latin typeface="+mj-lt"/>
                        <a:ea typeface="+mn-ea"/>
                        <a:cs typeface="+mn-cs"/>
                      </a:endParaRP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in a warm, tropical climate</a:t>
                      </a:r>
                    </a:p>
                    <a:p>
                      <a:endParaRPr lang="en-GB" sz="1800" dirty="0">
                        <a:ln>
                          <a:solidFill>
                            <a:schemeClr val="bg2">
                              <a:lumMod val="75000"/>
                            </a:schemeClr>
                          </a:solidFill>
                        </a:ln>
                        <a:effectLst>
                          <a:outerShdw blurRad="38100" dist="38100" dir="2700000" algn="tl">
                            <a:srgbClr val="000000">
                              <a:alpha val="43137"/>
                            </a:srgbClr>
                          </a:outerShdw>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Rectangle 4"/>
          <p:cNvSpPr/>
          <p:nvPr/>
        </p:nvSpPr>
        <p:spPr>
          <a:xfrm>
            <a:off x="928401" y="488256"/>
            <a:ext cx="6453433" cy="1200329"/>
          </a:xfrm>
          <a:prstGeom prst="rect">
            <a:avLst/>
          </a:prstGeom>
        </p:spPr>
        <p:txBody>
          <a:bodyPr wrap="none">
            <a:spAutoFit/>
          </a:bodyPr>
          <a:lstStyle/>
          <a:p>
            <a:r>
              <a:rPr lang="en-GB" sz="7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7200" dirty="0"/>
          </a:p>
        </p:txBody>
      </p:sp>
      <p:pic>
        <p:nvPicPr>
          <p:cNvPr id="6" name="Picture 5">
            <a:extLst>
              <a:ext uri="{FF2B5EF4-FFF2-40B4-BE49-F238E27FC236}">
                <a16:creationId xmlns:a16="http://schemas.microsoft.com/office/drawing/2014/main" id="{0F5677F8-C432-4B4A-8C26-DAB85F69B8E7}"/>
              </a:ext>
            </a:extLst>
          </p:cNvPr>
          <p:cNvPicPr>
            <a:picLocks noChangeAspect="1"/>
          </p:cNvPicPr>
          <p:nvPr/>
        </p:nvPicPr>
        <p:blipFill>
          <a:blip r:embed="rId2"/>
          <a:stretch>
            <a:fillRect/>
          </a:stretch>
        </p:blipFill>
        <p:spPr>
          <a:xfrm rot="19636297">
            <a:off x="8376970" y="2954588"/>
            <a:ext cx="2133600" cy="901700"/>
          </a:xfrm>
          <a:prstGeom prst="rect">
            <a:avLst/>
          </a:prstGeom>
        </p:spPr>
      </p:pic>
      <p:pic>
        <p:nvPicPr>
          <p:cNvPr id="7" name="Picture 6">
            <a:extLst>
              <a:ext uri="{FF2B5EF4-FFF2-40B4-BE49-F238E27FC236}">
                <a16:creationId xmlns:a16="http://schemas.microsoft.com/office/drawing/2014/main" id="{A8C9C777-B146-EE4A-8F39-C5B022969FFC}"/>
              </a:ext>
            </a:extLst>
          </p:cNvPr>
          <p:cNvPicPr>
            <a:picLocks noChangeAspect="1"/>
          </p:cNvPicPr>
          <p:nvPr/>
        </p:nvPicPr>
        <p:blipFill>
          <a:blip r:embed="rId2"/>
          <a:stretch>
            <a:fillRect/>
          </a:stretch>
        </p:blipFill>
        <p:spPr>
          <a:xfrm rot="19636297">
            <a:off x="8618907" y="3164890"/>
            <a:ext cx="2133600" cy="901700"/>
          </a:xfrm>
          <a:prstGeom prst="rect">
            <a:avLst/>
          </a:prstGeom>
        </p:spPr>
      </p:pic>
      <p:pic>
        <p:nvPicPr>
          <p:cNvPr id="8" name="Picture 7">
            <a:extLst>
              <a:ext uri="{FF2B5EF4-FFF2-40B4-BE49-F238E27FC236}">
                <a16:creationId xmlns:a16="http://schemas.microsoft.com/office/drawing/2014/main" id="{FF36EC3E-99B7-D446-BCE4-C3CC44401D97}"/>
              </a:ext>
            </a:extLst>
          </p:cNvPr>
          <p:cNvPicPr>
            <a:picLocks noChangeAspect="1"/>
          </p:cNvPicPr>
          <p:nvPr/>
        </p:nvPicPr>
        <p:blipFill>
          <a:blip r:embed="rId2"/>
          <a:stretch>
            <a:fillRect/>
          </a:stretch>
        </p:blipFill>
        <p:spPr>
          <a:xfrm rot="19636297">
            <a:off x="8831169" y="3551135"/>
            <a:ext cx="2133600" cy="901700"/>
          </a:xfrm>
          <a:prstGeom prst="rect">
            <a:avLst/>
          </a:prstGeom>
        </p:spPr>
      </p:pic>
      <p:sp>
        <p:nvSpPr>
          <p:cNvPr id="4" name="Rounded Rectangle 3"/>
          <p:cNvSpPr/>
          <p:nvPr/>
        </p:nvSpPr>
        <p:spPr>
          <a:xfrm>
            <a:off x="7907210" y="2273448"/>
            <a:ext cx="3132471" cy="2684585"/>
          </a:xfrm>
          <a:prstGeom prst="roundRect">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dirty="0"/>
          </a:p>
        </p:txBody>
      </p:sp>
      <p:pic>
        <p:nvPicPr>
          <p:cNvPr id="9" name="Picture 8">
            <a:extLst>
              <a:ext uri="{FF2B5EF4-FFF2-40B4-BE49-F238E27FC236}">
                <a16:creationId xmlns:a16="http://schemas.microsoft.com/office/drawing/2014/main" id="{61D384E3-74D8-CE4D-83BD-642CF3702C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2093684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63813746"/>
              </p:ext>
            </p:extLst>
          </p:nvPr>
        </p:nvGraphicFramePr>
        <p:xfrm>
          <a:off x="815415" y="260648"/>
          <a:ext cx="6005239" cy="2083307"/>
        </p:xfrm>
        <a:graphic>
          <a:graphicData uri="http://schemas.openxmlformats.org/drawingml/2006/table">
            <a:tbl>
              <a:tblPr/>
              <a:tblGrid>
                <a:gridCol w="6005239">
                  <a:extLst>
                    <a:ext uri="{9D8B030D-6E8A-4147-A177-3AD203B41FA5}">
                      <a16:colId xmlns:a16="http://schemas.microsoft.com/office/drawing/2014/main" val="20000"/>
                    </a:ext>
                  </a:extLst>
                </a:gridCol>
              </a:tblGrid>
              <a:tr h="20833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763098900"/>
              </p:ext>
            </p:extLst>
          </p:nvPr>
        </p:nvGraphicFramePr>
        <p:xfrm>
          <a:off x="662179" y="2093396"/>
          <a:ext cx="6158475" cy="4267200"/>
        </p:xfrm>
        <a:graphic>
          <a:graphicData uri="http://schemas.openxmlformats.org/drawingml/2006/table">
            <a:tbl>
              <a:tblPr/>
              <a:tblGrid>
                <a:gridCol w="6158475">
                  <a:extLst>
                    <a:ext uri="{9D8B030D-6E8A-4147-A177-3AD203B41FA5}">
                      <a16:colId xmlns:a16="http://schemas.microsoft.com/office/drawing/2014/main" val="20000"/>
                    </a:ext>
                  </a:extLst>
                </a:gridCol>
              </a:tblGrid>
              <a:tr h="2805879">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round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can be green or red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crunchy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on trees</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can grown in many climates but prefer a cold winter and a moderate summer</a:t>
                      </a:r>
                    </a:p>
                    <a:p>
                      <a:br>
                        <a:rPr lang="en-GB" sz="1800" dirty="0">
                          <a:effectLst/>
                        </a:rPr>
                      </a:br>
                      <a:endParaRPr lang="en-GB" sz="1800"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D2C949E9-DD1A-0B49-A63E-6C8EEEED5AD5}"/>
              </a:ext>
            </a:extLst>
          </p:cNvPr>
          <p:cNvPicPr>
            <a:picLocks noChangeAspect="1"/>
          </p:cNvPicPr>
          <p:nvPr/>
        </p:nvPicPr>
        <p:blipFill>
          <a:blip r:embed="rId2"/>
          <a:stretch>
            <a:fillRect/>
          </a:stretch>
        </p:blipFill>
        <p:spPr>
          <a:xfrm>
            <a:off x="7639280" y="2555609"/>
            <a:ext cx="2779432" cy="2262900"/>
          </a:xfrm>
          <a:prstGeom prst="rect">
            <a:avLst/>
          </a:prstGeom>
        </p:spPr>
      </p:pic>
      <p:sp>
        <p:nvSpPr>
          <p:cNvPr id="5" name="Rounded Rectangle 4"/>
          <p:cNvSpPr/>
          <p:nvPr/>
        </p:nvSpPr>
        <p:spPr>
          <a:xfrm>
            <a:off x="7396814" y="2372100"/>
            <a:ext cx="3264363" cy="2629918"/>
          </a:xfrm>
          <a:prstGeom prst="roundRect">
            <a:avLst/>
          </a:prstGeom>
          <a:solidFill>
            <a:srgbClr val="FF00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57DA652B-0CA2-824D-8A57-5D69A9E8BB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213578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grpId="0" nodeType="clickEffect">
                                  <p:stCondLst>
                                    <p:cond delay="0"/>
                                  </p:stCondLst>
                                  <p:childTnLst>
                                    <p:animEffect transition="out" filter="wipe(down)">
                                      <p:cBhvr>
                                        <p:cTn id="6" dur="180" accel="50000">
                                          <p:stCondLst>
                                            <p:cond delay="1820"/>
                                          </p:stCondLst>
                                        </p:cTn>
                                        <p:tgtEl>
                                          <p:spTgt spid="5"/>
                                        </p:tgtEl>
                                      </p:cBhvr>
                                    </p:animEffect>
                                    <p:anim calcmode="lin" valueType="num">
                                      <p:cBhvr>
                                        <p:cTn id="7" dur="1822" tmFilter="0,0; 0.14,0.31; 0.43,0.73; 0.71,0.91; 1.0,1.0">
                                          <p:stCondLst>
                                            <p:cond delay="0"/>
                                          </p:stCondLst>
                                        </p:cTn>
                                        <p:tgtEl>
                                          <p:spTgt spid="5"/>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5"/>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5"/>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5"/>
                                        </p:tgtEl>
                                        <p:attrNameLst>
                                          <p:attrName>ppt_y</p:attrName>
                                        </p:attrNameLst>
                                      </p:cBhvr>
                                      <p:tavLst>
                                        <p:tav tm="0">
                                          <p:val>
                                            <p:strVal val="ppt_y"/>
                                          </p:val>
                                        </p:tav>
                                        <p:tav tm="100000">
                                          <p:val>
                                            <p:strVal val="ppt_y+ppt_h"/>
                                          </p:val>
                                        </p:tav>
                                      </p:tavLst>
                                    </p:anim>
                                    <p:animScale>
                                      <p:cBhvr>
                                        <p:cTn id="14" dur="26">
                                          <p:stCondLst>
                                            <p:cond delay="620"/>
                                          </p:stCondLst>
                                        </p:cTn>
                                        <p:tgtEl>
                                          <p:spTgt spid="5"/>
                                        </p:tgtEl>
                                      </p:cBhvr>
                                      <p:to x="100000" y="60000"/>
                                    </p:animScale>
                                    <p:animScale>
                                      <p:cBhvr>
                                        <p:cTn id="15" dur="166" decel="50000">
                                          <p:stCondLst>
                                            <p:cond delay="646"/>
                                          </p:stCondLst>
                                        </p:cTn>
                                        <p:tgtEl>
                                          <p:spTgt spid="5"/>
                                        </p:tgtEl>
                                      </p:cBhvr>
                                      <p:to x="100000" y="100000"/>
                                    </p:animScale>
                                    <p:animScale>
                                      <p:cBhvr>
                                        <p:cTn id="16" dur="26">
                                          <p:stCondLst>
                                            <p:cond delay="1312"/>
                                          </p:stCondLst>
                                        </p:cTn>
                                        <p:tgtEl>
                                          <p:spTgt spid="5"/>
                                        </p:tgtEl>
                                      </p:cBhvr>
                                      <p:to x="100000" y="80000"/>
                                    </p:animScale>
                                    <p:animScale>
                                      <p:cBhvr>
                                        <p:cTn id="17" dur="166" decel="50000">
                                          <p:stCondLst>
                                            <p:cond delay="1338"/>
                                          </p:stCondLst>
                                        </p:cTn>
                                        <p:tgtEl>
                                          <p:spTgt spid="5"/>
                                        </p:tgtEl>
                                      </p:cBhvr>
                                      <p:to x="100000" y="100000"/>
                                    </p:animScale>
                                    <p:animScale>
                                      <p:cBhvr>
                                        <p:cTn id="18" dur="26">
                                          <p:stCondLst>
                                            <p:cond delay="1642"/>
                                          </p:stCondLst>
                                        </p:cTn>
                                        <p:tgtEl>
                                          <p:spTgt spid="5"/>
                                        </p:tgtEl>
                                      </p:cBhvr>
                                      <p:to x="100000" y="90000"/>
                                    </p:animScale>
                                    <p:animScale>
                                      <p:cBhvr>
                                        <p:cTn id="19" dur="166" decel="50000">
                                          <p:stCondLst>
                                            <p:cond delay="1668"/>
                                          </p:stCondLst>
                                        </p:cTn>
                                        <p:tgtEl>
                                          <p:spTgt spid="5"/>
                                        </p:tgtEl>
                                      </p:cBhvr>
                                      <p:to x="100000" y="100000"/>
                                    </p:animScale>
                                    <p:animScale>
                                      <p:cBhvr>
                                        <p:cTn id="20" dur="26">
                                          <p:stCondLst>
                                            <p:cond delay="1808"/>
                                          </p:stCondLst>
                                        </p:cTn>
                                        <p:tgtEl>
                                          <p:spTgt spid="5"/>
                                        </p:tgtEl>
                                      </p:cBhvr>
                                      <p:to x="100000" y="95000"/>
                                    </p:animScale>
                                    <p:animScale>
                                      <p:cBhvr>
                                        <p:cTn id="21" dur="166" decel="50000">
                                          <p:stCondLst>
                                            <p:cond delay="1834"/>
                                          </p:stCondLst>
                                        </p:cTn>
                                        <p:tgtEl>
                                          <p:spTgt spid="5"/>
                                        </p:tgtEl>
                                      </p:cBhvr>
                                      <p:to x="100000" y="100000"/>
                                    </p:animScale>
                                    <p:set>
                                      <p:cBhvr>
                                        <p:cTn id="2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42002957"/>
              </p:ext>
            </p:extLst>
          </p:nvPr>
        </p:nvGraphicFramePr>
        <p:xfrm>
          <a:off x="573898" y="652279"/>
          <a:ext cx="6708221" cy="1498493"/>
        </p:xfrm>
        <a:graphic>
          <a:graphicData uri="http://schemas.openxmlformats.org/drawingml/2006/table">
            <a:tbl>
              <a:tblPr/>
              <a:tblGrid>
                <a:gridCol w="6708221">
                  <a:extLst>
                    <a:ext uri="{9D8B030D-6E8A-4147-A177-3AD203B41FA5}">
                      <a16:colId xmlns:a16="http://schemas.microsoft.com/office/drawing/2014/main" val="20000"/>
                    </a:ext>
                  </a:extLst>
                </a:gridCol>
              </a:tblGrid>
              <a:tr h="14984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191998147"/>
              </p:ext>
            </p:extLst>
          </p:nvPr>
        </p:nvGraphicFramePr>
        <p:xfrm>
          <a:off x="335361" y="2550016"/>
          <a:ext cx="6446507" cy="2658655"/>
        </p:xfrm>
        <a:graphic>
          <a:graphicData uri="http://schemas.openxmlformats.org/drawingml/2006/table">
            <a:tbl>
              <a:tblPr/>
              <a:tblGrid>
                <a:gridCol w="6446507">
                  <a:extLst>
                    <a:ext uri="{9D8B030D-6E8A-4147-A177-3AD203B41FA5}">
                      <a16:colId xmlns:a16="http://schemas.microsoft.com/office/drawing/2014/main" val="20000"/>
                    </a:ext>
                  </a:extLst>
                </a:gridCol>
              </a:tblGrid>
              <a:tr h="2658655">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green</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shaped like a tree</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a flower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part of the cabbage family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BC5F94F0-1E7F-2441-A883-74329C97BD0C}"/>
              </a:ext>
            </a:extLst>
          </p:cNvPr>
          <p:cNvPicPr>
            <a:picLocks noChangeAspect="1"/>
          </p:cNvPicPr>
          <p:nvPr/>
        </p:nvPicPr>
        <p:blipFill>
          <a:blip r:embed="rId2"/>
          <a:stretch>
            <a:fillRect/>
          </a:stretch>
        </p:blipFill>
        <p:spPr>
          <a:xfrm rot="20459938">
            <a:off x="8251408" y="2708181"/>
            <a:ext cx="2245143" cy="2116850"/>
          </a:xfrm>
          <a:prstGeom prst="rect">
            <a:avLst/>
          </a:prstGeom>
        </p:spPr>
      </p:pic>
      <p:sp>
        <p:nvSpPr>
          <p:cNvPr id="5" name="Rounded Rectangle 4"/>
          <p:cNvSpPr/>
          <p:nvPr/>
        </p:nvSpPr>
        <p:spPr>
          <a:xfrm>
            <a:off x="7477768" y="2324541"/>
            <a:ext cx="3792422" cy="2808312"/>
          </a:xfrm>
          <a:prstGeom prst="roundRect">
            <a:avLst/>
          </a:prstGeom>
          <a:solidFill>
            <a:schemeClr val="tx1">
              <a:lumMod val="75000"/>
              <a:lumOff val="2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4856AEF4-9153-924C-82D8-368E39B7DE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930898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5"/>
                                        </p:tgtEl>
                                      </p:cBhvr>
                                    </p:animEffect>
                                    <p:anim calcmode="lin" valueType="num">
                                      <p:cBhvr>
                                        <p:cTn id="7" dur="20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5"/>
                                        </p:tgtEl>
                                        <p:attrNameLst>
                                          <p:attrName>ppt_h</p:attrName>
                                        </p:attrNameLst>
                                      </p:cBhvr>
                                      <p:tavLst>
                                        <p:tav tm="0">
                                          <p:val>
                                            <p:strVal val="ppt_h"/>
                                          </p:val>
                                        </p:tav>
                                        <p:tav tm="100000">
                                          <p:val>
                                            <p:strVal val="ppt_h"/>
                                          </p:val>
                                        </p:tav>
                                      </p:tavLst>
                                    </p:anim>
                                    <p:set>
                                      <p:cBhvr>
                                        <p:cTn id="9"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336920529"/>
              </p:ext>
            </p:extLst>
          </p:nvPr>
        </p:nvGraphicFramePr>
        <p:xfrm>
          <a:off x="617299" y="357803"/>
          <a:ext cx="6005250" cy="1493227"/>
        </p:xfrm>
        <a:graphic>
          <a:graphicData uri="http://schemas.openxmlformats.org/drawingml/2006/table">
            <a:tbl>
              <a:tblPr/>
              <a:tblGrid>
                <a:gridCol w="6005250">
                  <a:extLst>
                    <a:ext uri="{9D8B030D-6E8A-4147-A177-3AD203B41FA5}">
                      <a16:colId xmlns:a16="http://schemas.microsoft.com/office/drawing/2014/main" val="20000"/>
                    </a:ext>
                  </a:extLst>
                </a:gridCol>
              </a:tblGrid>
              <a:tr h="14932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82084386"/>
              </p:ext>
            </p:extLst>
          </p:nvPr>
        </p:nvGraphicFramePr>
        <p:xfrm>
          <a:off x="944128" y="2164740"/>
          <a:ext cx="5678421" cy="3291840"/>
        </p:xfrm>
        <a:graphic>
          <a:graphicData uri="http://schemas.openxmlformats.org/drawingml/2006/table">
            <a:tbl>
              <a:tblPr/>
              <a:tblGrid>
                <a:gridCol w="5678421">
                  <a:extLst>
                    <a:ext uri="{9D8B030D-6E8A-4147-A177-3AD203B41FA5}">
                      <a16:colId xmlns:a16="http://schemas.microsoft.com/office/drawing/2014/main" val="20000"/>
                    </a:ext>
                  </a:extLst>
                </a:gridCol>
              </a:tblGrid>
              <a:tr h="3291840">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have a round top and a pointy end</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orange</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crunchy</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the root of the plant</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00F2EF94-B429-1A48-8981-BFD2D794BE5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3743" t="69907" r="53061" b="16881"/>
          <a:stretch/>
        </p:blipFill>
        <p:spPr>
          <a:xfrm>
            <a:off x="6804050" y="2788783"/>
            <a:ext cx="3610921" cy="2043755"/>
          </a:xfrm>
          <a:prstGeom prst="rect">
            <a:avLst/>
          </a:prstGeom>
        </p:spPr>
      </p:pic>
      <p:sp>
        <p:nvSpPr>
          <p:cNvPr id="6" name="Rounded Rectangle 5"/>
          <p:cNvSpPr/>
          <p:nvPr/>
        </p:nvSpPr>
        <p:spPr>
          <a:xfrm>
            <a:off x="6713299" y="2406504"/>
            <a:ext cx="3792422" cy="2808312"/>
          </a:xfrm>
          <a:prstGeom prst="roundRect">
            <a:avLst/>
          </a:prstGeom>
          <a:solidFill>
            <a:schemeClr val="accent5"/>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A24D67FF-E17F-2443-8864-FF9A5F5C5B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019959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83187023"/>
              </p:ext>
            </p:extLst>
          </p:nvPr>
        </p:nvGraphicFramePr>
        <p:xfrm>
          <a:off x="206062" y="245421"/>
          <a:ext cx="6207617" cy="1879593"/>
        </p:xfrm>
        <a:graphic>
          <a:graphicData uri="http://schemas.openxmlformats.org/drawingml/2006/table">
            <a:tbl>
              <a:tblPr/>
              <a:tblGrid>
                <a:gridCol w="6207617">
                  <a:extLst>
                    <a:ext uri="{9D8B030D-6E8A-4147-A177-3AD203B41FA5}">
                      <a16:colId xmlns:a16="http://schemas.microsoft.com/office/drawing/2014/main" val="20000"/>
                    </a:ext>
                  </a:extLst>
                </a:gridCol>
              </a:tblGrid>
              <a:tr h="18795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fruit am I?</a:t>
                      </a:r>
                      <a:endParaRPr lang="en-GB" sz="6600" dirty="0"/>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15006490"/>
              </p:ext>
            </p:extLst>
          </p:nvPr>
        </p:nvGraphicFramePr>
        <p:xfrm>
          <a:off x="422653" y="2345543"/>
          <a:ext cx="5774433" cy="2498502"/>
        </p:xfrm>
        <a:graphic>
          <a:graphicData uri="http://schemas.openxmlformats.org/drawingml/2006/table">
            <a:tbl>
              <a:tblPr/>
              <a:tblGrid>
                <a:gridCol w="5774433">
                  <a:extLst>
                    <a:ext uri="{9D8B030D-6E8A-4147-A177-3AD203B41FA5}">
                      <a16:colId xmlns:a16="http://schemas.microsoft.com/office/drawing/2014/main" val="20000"/>
                    </a:ext>
                  </a:extLst>
                </a:gridCol>
              </a:tblGrid>
              <a:tr h="2498502">
                <a:tc>
                  <a:txBody>
                    <a:bodyPr/>
                    <a:lstStyle/>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small and round.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am green. </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taste sweet.</a:t>
                      </a:r>
                    </a:p>
                    <a:p>
                      <a:pPr marL="457200" indent="-457200" algn="l" defTabSz="914400" rtl="0" eaLnBrk="1" latinLnBrk="0" hangingPunct="1">
                        <a:buFont typeface="Arial" panose="020B0604020202020204" pitchFamily="34" charset="0"/>
                        <a:buChar char="•"/>
                      </a:pPr>
                      <a:r>
                        <a:rPr lang="en-GB" sz="3400" b="1" kern="1200" dirty="0">
                          <a:solidFill>
                            <a:schemeClr val="tx1"/>
                          </a:solidFill>
                          <a:latin typeface="+mj-lt"/>
                          <a:ea typeface="+mn-ea"/>
                          <a:cs typeface="+mn-cs"/>
                        </a:rPr>
                        <a:t>I grow in a pod.</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B9A5DD6-91CE-5246-93CE-DFB469192601}"/>
              </a:ext>
            </a:extLst>
          </p:cNvPr>
          <p:cNvPicPr>
            <a:picLocks noChangeAspect="1"/>
          </p:cNvPicPr>
          <p:nvPr/>
        </p:nvPicPr>
        <p:blipFill>
          <a:blip r:embed="rId2"/>
          <a:stretch>
            <a:fillRect/>
          </a:stretch>
        </p:blipFill>
        <p:spPr>
          <a:xfrm>
            <a:off x="7640467" y="2183334"/>
            <a:ext cx="2220710" cy="2568621"/>
          </a:xfrm>
          <a:prstGeom prst="rect">
            <a:avLst/>
          </a:prstGeom>
        </p:spPr>
      </p:pic>
      <p:sp>
        <p:nvSpPr>
          <p:cNvPr id="5" name="Rounded Rectangle 4"/>
          <p:cNvSpPr/>
          <p:nvPr/>
        </p:nvSpPr>
        <p:spPr>
          <a:xfrm>
            <a:off x="6961751" y="2063488"/>
            <a:ext cx="3792422" cy="2808312"/>
          </a:xfrm>
          <a:prstGeom prst="roundRect">
            <a:avLst/>
          </a:prstGeom>
          <a:solidFill>
            <a:srgbClr val="92D050"/>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4CFF852D-C492-AB47-9269-98A3B38CF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159516" y="85003"/>
            <a:ext cx="1879647" cy="1767840"/>
          </a:xfrm>
          <a:prstGeom prst="rect">
            <a:avLst/>
          </a:prstGeom>
        </p:spPr>
      </p:pic>
    </p:spTree>
    <p:extLst>
      <p:ext uri="{BB962C8B-B14F-4D97-AF65-F5344CB8AC3E}">
        <p14:creationId xmlns:p14="http://schemas.microsoft.com/office/powerpoint/2010/main" val="15234937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5"/>
                                        </p:tgtEl>
                                        <p:attrNameLst>
                                          <p:attrName>ppt_w</p:attrName>
                                        </p:attrNameLst>
                                      </p:cBhvr>
                                      <p:tavLst>
                                        <p:tav tm="0">
                                          <p:val>
                                            <p:strVal val="ppt_w"/>
                                          </p:val>
                                        </p:tav>
                                        <p:tav tm="100000">
                                          <p:val>
                                            <p:fltVal val="0"/>
                                          </p:val>
                                        </p:tav>
                                      </p:tavLst>
                                    </p:anim>
                                    <p:anim calcmode="lin" valueType="num">
                                      <p:cBhvr>
                                        <p:cTn id="7" dur="1000"/>
                                        <p:tgtEl>
                                          <p:spTgt spid="5"/>
                                        </p:tgtEl>
                                        <p:attrNameLst>
                                          <p:attrName>ppt_h</p:attrName>
                                        </p:attrNameLst>
                                      </p:cBhvr>
                                      <p:tavLst>
                                        <p:tav tm="0">
                                          <p:val>
                                            <p:strVal val="ppt_h"/>
                                          </p:val>
                                        </p:tav>
                                        <p:tav tm="100000">
                                          <p:val>
                                            <p:fltVal val="0"/>
                                          </p:val>
                                        </p:tav>
                                      </p:tavLst>
                                    </p:anim>
                                    <p:anim calcmode="lin" valueType="num">
                                      <p:cBhvr>
                                        <p:cTn id="8" dur="1000"/>
                                        <p:tgtEl>
                                          <p:spTgt spid="5"/>
                                        </p:tgtEl>
                                        <p:attrNameLst>
                                          <p:attrName>style.rotation</p:attrName>
                                        </p:attrNameLst>
                                      </p:cBhvr>
                                      <p:tavLst>
                                        <p:tav tm="0">
                                          <p:val>
                                            <p:fltVal val="0"/>
                                          </p:val>
                                        </p:tav>
                                        <p:tav tm="100000">
                                          <p:val>
                                            <p:fltVal val="90"/>
                                          </p:val>
                                        </p:tav>
                                      </p:tavLst>
                                    </p:anim>
                                    <p:animEffect transition="out" filter="fade">
                                      <p:cBhvr>
                                        <p:cTn id="9" dur="1000"/>
                                        <p:tgtEl>
                                          <p:spTgt spid="5"/>
                                        </p:tgtEl>
                                      </p:cBhvr>
                                    </p:animEffect>
                                    <p:set>
                                      <p:cBhvr>
                                        <p:cTn id="10"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135672" y="1423384"/>
            <a:ext cx="6725005" cy="4479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28044" y="0"/>
            <a:ext cx="2127505" cy="830997"/>
          </a:xfrm>
          <a:prstGeom prst="rect">
            <a:avLst/>
          </a:prstGeom>
        </p:spPr>
        <p:txBody>
          <a:bodyPr wrap="none">
            <a:spAutoFit/>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800" dirty="0"/>
          </a:p>
        </p:txBody>
      </p:sp>
      <p:sp>
        <p:nvSpPr>
          <p:cNvPr id="3" name="TextBox 2"/>
          <p:cNvSpPr txBox="1"/>
          <p:nvPr/>
        </p:nvSpPr>
        <p:spPr>
          <a:xfrm>
            <a:off x="428044" y="1216420"/>
            <a:ext cx="4069246" cy="489364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400" dirty="0"/>
              <a:t>Think of a fruit or vegetable and do your best to describe it in the spaces given. Think of the colour, shape and size. </a:t>
            </a:r>
          </a:p>
          <a:p>
            <a:r>
              <a:rPr lang="en-GB" sz="2400" dirty="0"/>
              <a:t>Once you have completed the description see if your friend can guess what fruit or vegetable you are trying to describe. </a:t>
            </a:r>
          </a:p>
          <a:p>
            <a:endParaRPr lang="en-GB" sz="2400" dirty="0"/>
          </a:p>
          <a:p>
            <a:r>
              <a:rPr lang="en-GB" sz="2400" dirty="0"/>
              <a:t>If your friend gets it correct you must have written a great description</a:t>
            </a:r>
            <a:r>
              <a:rPr lang="en-GB" sz="2400" dirty="0">
                <a:sym typeface="Wingdings" panose="05000000000000000000" pitchFamily="2" charset="2"/>
              </a:rPr>
              <a:t>!</a:t>
            </a:r>
            <a:endParaRPr lang="en-GB" sz="2400" dirty="0"/>
          </a:p>
        </p:txBody>
      </p:sp>
      <p:sp>
        <p:nvSpPr>
          <p:cNvPr id="5" name="TextBox 4">
            <a:extLst>
              <a:ext uri="{FF2B5EF4-FFF2-40B4-BE49-F238E27FC236}">
                <a16:creationId xmlns:a16="http://schemas.microsoft.com/office/drawing/2014/main" id="{CC91C2F6-E478-784C-BF93-E9F0ABDF0C73}"/>
              </a:ext>
            </a:extLst>
          </p:cNvPr>
          <p:cNvSpPr txBox="1"/>
          <p:nvPr/>
        </p:nvSpPr>
        <p:spPr>
          <a:xfrm>
            <a:off x="2029153" y="6457890"/>
            <a:ext cx="9831524" cy="400110"/>
          </a:xfrm>
          <a:prstGeom prst="rect">
            <a:avLst/>
          </a:prstGeom>
          <a:no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2000" b="1" dirty="0">
                <a:latin typeface="+mj-lt"/>
              </a:rPr>
              <a:t>Class Extension</a:t>
            </a:r>
            <a:r>
              <a:rPr lang="en-GB" sz="2000" dirty="0">
                <a:latin typeface="+mj-lt"/>
              </a:rPr>
              <a:t>: Grow your own vegetables. Alfalfa or crest are nice ones to grow. </a:t>
            </a:r>
          </a:p>
        </p:txBody>
      </p:sp>
    </p:spTree>
    <p:extLst>
      <p:ext uri="{BB962C8B-B14F-4D97-AF65-F5344CB8AC3E}">
        <p14:creationId xmlns:p14="http://schemas.microsoft.com/office/powerpoint/2010/main" val="16106383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1353915" y="2276889"/>
            <a:ext cx="948417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t>Can you remember the different ways fruits and vegetables can grow?</a:t>
            </a:r>
          </a:p>
          <a:p>
            <a:endParaRPr lang="en-GB" sz="2800" b="1" dirty="0"/>
          </a:p>
          <a:p>
            <a:r>
              <a:rPr lang="en-GB" sz="2800" b="1" dirty="0"/>
              <a:t>Share some of your descriptions and see if the class can identify your mystery fruit or vegetable.</a:t>
            </a:r>
          </a:p>
          <a:p>
            <a:endParaRPr lang="en-GB" sz="2800" dirty="0"/>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8" name="Picture 7">
            <a:extLst>
              <a:ext uri="{FF2B5EF4-FFF2-40B4-BE49-F238E27FC236}">
                <a16:creationId xmlns:a16="http://schemas.microsoft.com/office/drawing/2014/main" id="{BC6A8490-438E-CD48-B8DE-6758E7BBF54C}"/>
              </a:ext>
            </a:extLst>
          </p:cNvPr>
          <p:cNvPicPr>
            <a:picLocks noChangeAspect="1"/>
          </p:cNvPicPr>
          <p:nvPr/>
        </p:nvPicPr>
        <p:blipFill>
          <a:blip r:embed="rId3"/>
          <a:stretch>
            <a:fillRect/>
          </a:stretch>
        </p:blipFill>
        <p:spPr>
          <a:xfrm>
            <a:off x="9773981" y="1377863"/>
            <a:ext cx="1785659" cy="1400119"/>
          </a:xfrm>
          <a:prstGeom prst="rect">
            <a:avLst/>
          </a:prstGeom>
        </p:spPr>
      </p:pic>
      <p:pic>
        <p:nvPicPr>
          <p:cNvPr id="6" name="Picture 5">
            <a:extLst>
              <a:ext uri="{FF2B5EF4-FFF2-40B4-BE49-F238E27FC236}">
                <a16:creationId xmlns:a16="http://schemas.microsoft.com/office/drawing/2014/main" id="{C87422D0-882B-2340-9607-0354C4AEEA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93943"/>
            <a:ext cx="1767840" cy="17678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3356114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429013" y="1972459"/>
            <a:ext cx="4788446" cy="4154984"/>
          </a:xfrm>
          <a:prstGeom prst="rect">
            <a:avLst/>
          </a:prstGeom>
          <a:noFill/>
        </p:spPr>
        <p:txBody>
          <a:bodyPr wrap="square" rtlCol="0">
            <a:spAutoFit/>
          </a:bodyPr>
          <a:lstStyle/>
          <a:p>
            <a:r>
              <a:rPr lang="en-GB" sz="2400" b="1" u="sng" dirty="0"/>
              <a:t>Lesson Objective:</a:t>
            </a:r>
            <a:r>
              <a:rPr lang="en-GB" sz="2400" b="1" dirty="0"/>
              <a:t> </a:t>
            </a:r>
            <a:r>
              <a:rPr lang="en-GB" sz="2400" b="1" i="1" dirty="0"/>
              <a:t>To understand fruits and vegetables come in all shapes, sizes and colours from around the world</a:t>
            </a:r>
          </a:p>
          <a:p>
            <a:endParaRPr lang="en-GB" sz="2400" dirty="0"/>
          </a:p>
          <a:p>
            <a:pPr marL="342900" lvl="0" indent="-342900">
              <a:buFont typeface="Arial" panose="020B0604020202020204" pitchFamily="34" charset="0"/>
              <a:buChar char="•"/>
            </a:pPr>
            <a:r>
              <a:rPr lang="en-GB" sz="2400" dirty="0"/>
              <a:t>I can describe fruits and vegetables using colour, shape and size</a:t>
            </a:r>
          </a:p>
          <a:p>
            <a:pPr marL="342900" lvl="0" indent="-342900">
              <a:buFont typeface="Arial" panose="020B0604020202020204" pitchFamily="34" charset="0"/>
              <a:buChar char="•"/>
            </a:pPr>
            <a:r>
              <a:rPr lang="en-GB" sz="2400" dirty="0"/>
              <a:t>I know fruits and vegetables grow from different places including plants, vines or roots</a:t>
            </a:r>
          </a:p>
        </p:txBody>
      </p:sp>
      <p:pic>
        <p:nvPicPr>
          <p:cNvPr id="6" name="Picture 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69030" y="449661"/>
            <a:ext cx="5838825" cy="55435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2506" t="17980" r="5330"/>
          <a:stretch/>
        </p:blipFill>
        <p:spPr bwMode="auto">
          <a:xfrm>
            <a:off x="2833351" y="1030310"/>
            <a:ext cx="6606863" cy="525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46557" y="162743"/>
            <a:ext cx="12444112"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all fruits and vegetables have in common?</a:t>
            </a:r>
            <a:endParaRPr lang="en-GB" sz="4400" dirty="0"/>
          </a:p>
        </p:txBody>
      </p:sp>
    </p:spTree>
    <p:extLst>
      <p:ext uri="{BB962C8B-B14F-4D97-AF65-F5344CB8AC3E}">
        <p14:creationId xmlns:p14="http://schemas.microsoft.com/office/powerpoint/2010/main" val="20602482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3.bp.blogspot.com/-Tl_mWpAGHCs/Uq8QdzsqpNI/AAAAAAAACsk/k3ZMchIuCpk/s1600/bananas.jpg"/>
          <p:cNvPicPr/>
          <p:nvPr/>
        </p:nvPicPr>
        <p:blipFill>
          <a:blip r:embed="rId2" cstate="screen">
            <a:extLst>
              <a:ext uri="{28A0092B-C50C-407E-A947-70E740481C1C}">
                <a14:useLocalDpi xmlns:a14="http://schemas.microsoft.com/office/drawing/2010/main"/>
              </a:ext>
            </a:extLst>
          </a:blip>
          <a:srcRect/>
          <a:stretch>
            <a:fillRect/>
          </a:stretch>
        </p:blipFill>
        <p:spPr bwMode="auto">
          <a:xfrm>
            <a:off x="8575530" y="2879165"/>
            <a:ext cx="3425613"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8" name="Picture 4" descr="http://www.pomonafruits.co.uk/images/Strawberry-Scarlet-Beauty.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580" y="2879165"/>
            <a:ext cx="3840000"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6" name="Picture 5" descr="https://bonnieplants.com/wp-content/uploads/2011/10/broccoli-head-lo.jpg"/>
          <p:cNvPicPr/>
          <p:nvPr/>
        </p:nvPicPr>
        <p:blipFill>
          <a:blip r:embed="rId4" cstate="screen">
            <a:extLst>
              <a:ext uri="{28A0092B-C50C-407E-A947-70E740481C1C}">
                <a14:useLocalDpi xmlns:a14="http://schemas.microsoft.com/office/drawing/2010/main"/>
              </a:ext>
            </a:extLst>
          </a:blip>
          <a:srcRect/>
          <a:stretch>
            <a:fillRect/>
          </a:stretch>
        </p:blipFill>
        <p:spPr bwMode="auto">
          <a:xfrm>
            <a:off x="3992580" y="2879165"/>
            <a:ext cx="4560993" cy="288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4"/>
          <p:cNvSpPr/>
          <p:nvPr/>
        </p:nvSpPr>
        <p:spPr>
          <a:xfrm>
            <a:off x="152580" y="378680"/>
            <a:ext cx="11848563" cy="1754326"/>
          </a:xfrm>
          <a:prstGeom prst="rect">
            <a:avLst/>
          </a:prstGeom>
        </p:spPr>
        <p:txBody>
          <a:bodyPr wrap="square">
            <a:spAutoFit/>
          </a:bodyPr>
          <a:lstStyle/>
          <a:p>
            <a:r>
              <a:rPr lang="en-GB" sz="3600" dirty="0"/>
              <a:t>They all grow naturally from plants! Having plant- based foods are essential to a balanced diet that will help you grow up healthy and strong.</a:t>
            </a:r>
            <a:r>
              <a:rPr lang="en-GB" sz="3600" dirty="0">
                <a:sym typeface="Wingdings" panose="05000000000000000000" pitchFamily="2" charset="2"/>
              </a:rPr>
              <a:t> </a:t>
            </a:r>
            <a:endParaRPr lang="en-GB" sz="3600" dirty="0"/>
          </a:p>
        </p:txBody>
      </p:sp>
      <p:sp>
        <p:nvSpPr>
          <p:cNvPr id="7" name="Rectangle 6">
            <a:extLst>
              <a:ext uri="{FF2B5EF4-FFF2-40B4-BE49-F238E27FC236}">
                <a16:creationId xmlns:a16="http://schemas.microsoft.com/office/drawing/2014/main" id="{D401D346-3828-9D46-B948-87309C77D698}"/>
              </a:ext>
            </a:extLst>
          </p:cNvPr>
          <p:cNvSpPr/>
          <p:nvPr/>
        </p:nvSpPr>
        <p:spPr>
          <a:xfrm>
            <a:off x="1195428" y="6334780"/>
            <a:ext cx="9762865"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identify the fruits and vegetables in the pictures above?</a:t>
            </a:r>
            <a:endParaRPr lang="en-GB" sz="2800" dirty="0"/>
          </a:p>
        </p:txBody>
      </p:sp>
    </p:spTree>
    <p:extLst>
      <p:ext uri="{BB962C8B-B14F-4D97-AF65-F5344CB8AC3E}">
        <p14:creationId xmlns:p14="http://schemas.microsoft.com/office/powerpoint/2010/main" val="2266704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580" y="122420"/>
            <a:ext cx="11848563" cy="1569660"/>
          </a:xfrm>
          <a:prstGeom prst="rect">
            <a:avLst/>
          </a:prstGeom>
        </p:spPr>
        <p:txBody>
          <a:bodyPr wrap="square">
            <a:spAutoFit/>
          </a:bodyPr>
          <a:lstStyle/>
          <a:p>
            <a:r>
              <a:rPr lang="en-GB" sz="3200" dirty="0"/>
              <a:t>Fruits and vegetables contain important vitamins and minerals that we cannot get anywhere else. These help our bodies to function e.g. by fighting germs or helping us heal when we are injured. </a:t>
            </a:r>
          </a:p>
        </p:txBody>
      </p:sp>
      <p:pic>
        <p:nvPicPr>
          <p:cNvPr id="2" name="Picture 1">
            <a:extLst>
              <a:ext uri="{FF2B5EF4-FFF2-40B4-BE49-F238E27FC236}">
                <a16:creationId xmlns:a16="http://schemas.microsoft.com/office/drawing/2014/main" id="{44646B54-7046-034F-B193-6DD0AB7AC5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50295" y="2737081"/>
            <a:ext cx="3853130" cy="25526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a:extLst>
              <a:ext uri="{FF2B5EF4-FFF2-40B4-BE49-F238E27FC236}">
                <a16:creationId xmlns:a16="http://schemas.microsoft.com/office/drawing/2014/main" id="{D56B6C48-AE93-E648-9612-51C7B5678C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3425" y="2737080"/>
            <a:ext cx="3829051" cy="2552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a:extLst>
              <a:ext uri="{FF2B5EF4-FFF2-40B4-BE49-F238E27FC236}">
                <a16:creationId xmlns:a16="http://schemas.microsoft.com/office/drawing/2014/main" id="{005B4E5E-D780-6B40-9583-2232817F2B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088" y="2737080"/>
            <a:ext cx="3841053" cy="2552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Rectangle 9">
            <a:extLst>
              <a:ext uri="{FF2B5EF4-FFF2-40B4-BE49-F238E27FC236}">
                <a16:creationId xmlns:a16="http://schemas.microsoft.com/office/drawing/2014/main" id="{02E00104-F76C-CB48-935E-E6818256920F}"/>
              </a:ext>
            </a:extLst>
          </p:cNvPr>
          <p:cNvSpPr/>
          <p:nvPr/>
        </p:nvSpPr>
        <p:spPr>
          <a:xfrm>
            <a:off x="1195428" y="6334780"/>
            <a:ext cx="9762865"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identify the fruits and vegetables in the pictures above?</a:t>
            </a:r>
            <a:endParaRPr lang="en-GB" sz="2800" dirty="0"/>
          </a:p>
        </p:txBody>
      </p:sp>
    </p:spTree>
    <p:extLst>
      <p:ext uri="{BB962C8B-B14F-4D97-AF65-F5344CB8AC3E}">
        <p14:creationId xmlns:p14="http://schemas.microsoft.com/office/powerpoint/2010/main" val="2054573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580" y="122420"/>
            <a:ext cx="11848563" cy="646331"/>
          </a:xfrm>
          <a:prstGeom prst="rect">
            <a:avLst/>
          </a:prstGeom>
        </p:spPr>
        <p:txBody>
          <a:bodyPr wrap="square">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guess the fruit or vegetable based on the plant.</a:t>
            </a:r>
            <a:endParaRPr lang="en-GB" sz="3600" dirty="0"/>
          </a:p>
        </p:txBody>
      </p:sp>
      <p:pic>
        <p:nvPicPr>
          <p:cNvPr id="7" name="Picture 2">
            <a:extLst>
              <a:ext uri="{FF2B5EF4-FFF2-40B4-BE49-F238E27FC236}">
                <a16:creationId xmlns:a16="http://schemas.microsoft.com/office/drawing/2014/main" id="{51A7D570-7FAC-5641-8BA9-B3D611D2876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812261" y="1237265"/>
            <a:ext cx="2580306" cy="1732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D4A2BD37-64CE-424D-9BAF-88A80A83B2F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92567" y="1231865"/>
            <a:ext cx="2132203" cy="1738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a:extLst>
              <a:ext uri="{FF2B5EF4-FFF2-40B4-BE49-F238E27FC236}">
                <a16:creationId xmlns:a16="http://schemas.microsoft.com/office/drawing/2014/main" id="{900960A0-31F0-AB4C-9F32-7006B7AEB28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44189" y="3718852"/>
            <a:ext cx="2059934" cy="2239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a:extLst>
              <a:ext uri="{FF2B5EF4-FFF2-40B4-BE49-F238E27FC236}">
                <a16:creationId xmlns:a16="http://schemas.microsoft.com/office/drawing/2014/main" id="{04B7A576-732C-704A-BCEC-72A09E59FCD9}"/>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804123" y="3713043"/>
            <a:ext cx="2881646" cy="2244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a:extLst>
              <a:ext uri="{FF2B5EF4-FFF2-40B4-BE49-F238E27FC236}">
                <a16:creationId xmlns:a16="http://schemas.microsoft.com/office/drawing/2014/main" id="{FF943C6A-1383-1449-B404-DAD469491903}"/>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794796" y="3878453"/>
            <a:ext cx="2389465" cy="1914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a:extLst>
              <a:ext uri="{FF2B5EF4-FFF2-40B4-BE49-F238E27FC236}">
                <a16:creationId xmlns:a16="http://schemas.microsoft.com/office/drawing/2014/main" id="{4E529704-5BF3-BA4D-8575-CCD1DDF6B77D}"/>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184261" y="3878453"/>
            <a:ext cx="2002979" cy="1914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ounded Rectangle 12">
            <a:extLst>
              <a:ext uri="{FF2B5EF4-FFF2-40B4-BE49-F238E27FC236}">
                <a16:creationId xmlns:a16="http://schemas.microsoft.com/office/drawing/2014/main" id="{055CAF79-44DB-8D4C-AF9D-2188B1A90484}"/>
              </a:ext>
            </a:extLst>
          </p:cNvPr>
          <p:cNvSpPr/>
          <p:nvPr/>
        </p:nvSpPr>
        <p:spPr>
          <a:xfrm rot="16200000">
            <a:off x="6665823" y="1084693"/>
            <a:ext cx="1585690" cy="203250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4" name="Rounded Rectangle 13">
            <a:extLst>
              <a:ext uri="{FF2B5EF4-FFF2-40B4-BE49-F238E27FC236}">
                <a16:creationId xmlns:a16="http://schemas.microsoft.com/office/drawing/2014/main" id="{79460E7F-A321-6E48-AF4C-00E67AEA266D}"/>
              </a:ext>
            </a:extLst>
          </p:cNvPr>
          <p:cNvSpPr/>
          <p:nvPr/>
        </p:nvSpPr>
        <p:spPr>
          <a:xfrm rot="16200000">
            <a:off x="9378143" y="3798733"/>
            <a:ext cx="1585690" cy="203250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5" name="Rounded Rectangle 14">
            <a:extLst>
              <a:ext uri="{FF2B5EF4-FFF2-40B4-BE49-F238E27FC236}">
                <a16:creationId xmlns:a16="http://schemas.microsoft.com/office/drawing/2014/main" id="{D6825DB7-CA2E-FF49-B39D-EFBC13BBC723}"/>
              </a:ext>
            </a:extLst>
          </p:cNvPr>
          <p:cNvSpPr/>
          <p:nvPr/>
        </p:nvSpPr>
        <p:spPr>
          <a:xfrm rot="16200000">
            <a:off x="3211275" y="3483389"/>
            <a:ext cx="2244840" cy="270414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2052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6615443" cy="3046988"/>
          </a:xfrm>
          <a:prstGeom prst="rect">
            <a:avLst/>
          </a:prstGeom>
        </p:spPr>
        <p:txBody>
          <a:bodyPr wrap="square">
            <a:spAutoFit/>
          </a:bodyPr>
          <a:lstStyle/>
          <a:p>
            <a:r>
              <a:rPr lang="en-GB" sz="2400" dirty="0">
                <a:latin typeface="+mj-lt"/>
              </a:rPr>
              <a:t>As well as being delicious and great for our health, fruits and vegetables come in many wonderful shapes, sizes and colours. </a:t>
            </a:r>
          </a:p>
          <a:p>
            <a:endParaRPr lang="en-GB" sz="2400" dirty="0">
              <a:latin typeface="+mj-lt"/>
            </a:endParaRPr>
          </a:p>
          <a:p>
            <a:r>
              <a:rPr lang="en-GB" sz="2400" dirty="0">
                <a:latin typeface="+mj-lt"/>
              </a:rPr>
              <a:t>We are also very lucky because many of our fruits and vegetables grow in different parts of the world in different climates but they still end up on our dinner table. </a:t>
            </a:r>
          </a:p>
        </p:txBody>
      </p:sp>
      <p:sp>
        <p:nvSpPr>
          <p:cNvPr id="4" name="Rectangle 3">
            <a:extLst>
              <a:ext uri="{FF2B5EF4-FFF2-40B4-BE49-F238E27FC236}">
                <a16:creationId xmlns:a16="http://schemas.microsoft.com/office/drawing/2014/main" id="{CBB046E6-C411-7349-8FCC-FC6AF506BF2E}"/>
              </a:ext>
            </a:extLst>
          </p:cNvPr>
          <p:cNvSpPr/>
          <p:nvPr/>
        </p:nvSpPr>
        <p:spPr>
          <a:xfrm>
            <a:off x="986627" y="3917573"/>
            <a:ext cx="5324525" cy="1938992"/>
          </a:xfrm>
          <a:prstGeom prst="rect">
            <a:avLst/>
          </a:prstGeom>
        </p:spPr>
        <p:txBody>
          <a:bodyPr wrap="square">
            <a:spAutoFit/>
          </a:bodyPr>
          <a:lstStyle/>
          <a:p>
            <a:r>
              <a:rPr lang="en-GB" sz="2400" b="1" dirty="0"/>
              <a:t>Activity:</a:t>
            </a:r>
          </a:p>
          <a:p>
            <a:r>
              <a:rPr lang="en-GB" sz="2400" b="1" dirty="0"/>
              <a:t>But how do they grow? Discuss with the person next to you about which fruits and vegetables you know of and how they are grown. </a:t>
            </a:r>
          </a:p>
        </p:txBody>
      </p:sp>
      <p:pic>
        <p:nvPicPr>
          <p:cNvPr id="2" name="Picture 1">
            <a:extLst>
              <a:ext uri="{FF2B5EF4-FFF2-40B4-BE49-F238E27FC236}">
                <a16:creationId xmlns:a16="http://schemas.microsoft.com/office/drawing/2014/main" id="{59301390-4CB2-F343-A868-88A82DF026F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81797" y="1882585"/>
            <a:ext cx="4822156" cy="4069977"/>
          </a:xfrm>
          <a:prstGeom prst="rect">
            <a:avLst/>
          </a:prstGeom>
        </p:spPr>
      </p:pic>
    </p:spTree>
    <p:extLst>
      <p:ext uri="{BB962C8B-B14F-4D97-AF65-F5344CB8AC3E}">
        <p14:creationId xmlns:p14="http://schemas.microsoft.com/office/powerpoint/2010/main" val="3609014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169" y="128789"/>
            <a:ext cx="11518622" cy="1077218"/>
          </a:xfrm>
          <a:prstGeom prst="rect">
            <a:avLst/>
          </a:prstGeom>
        </p:spPr>
        <p:txBody>
          <a:bodyPr wrap="square">
            <a:spAutoFit/>
          </a:bodyPr>
          <a:lstStyle/>
          <a:p>
            <a:r>
              <a:rPr lang="en-GB" sz="3200" dirty="0"/>
              <a:t>Click on the link below to check out this great video which shows how fruits and vegetables grow. </a:t>
            </a:r>
          </a:p>
        </p:txBody>
      </p:sp>
      <p:sp>
        <p:nvSpPr>
          <p:cNvPr id="2" name="Rectangle 1">
            <a:extLst>
              <a:ext uri="{FF2B5EF4-FFF2-40B4-BE49-F238E27FC236}">
                <a16:creationId xmlns:a16="http://schemas.microsoft.com/office/drawing/2014/main" id="{429F8415-AD9A-154D-8D09-2D3FA7A8F9F1}"/>
              </a:ext>
            </a:extLst>
          </p:cNvPr>
          <p:cNvSpPr/>
          <p:nvPr/>
        </p:nvSpPr>
        <p:spPr>
          <a:xfrm>
            <a:off x="1966056" y="6396335"/>
            <a:ext cx="8512074" cy="461665"/>
          </a:xfrm>
          <a:prstGeom prst="rect">
            <a:avLst/>
          </a:prstGeom>
        </p:spPr>
        <p:txBody>
          <a:bodyPr wrap="none">
            <a:spAutoFit/>
          </a:bodyPr>
          <a:lstStyle/>
          <a:p>
            <a:r>
              <a:rPr lang="en-GB" sz="2400" dirty="0"/>
              <a:t>Can you remember the three ways fruits and vegetables can grow? </a:t>
            </a:r>
          </a:p>
        </p:txBody>
      </p:sp>
      <p:sp>
        <p:nvSpPr>
          <p:cNvPr id="4" name="Rectangle 3">
            <a:extLst>
              <a:ext uri="{FF2B5EF4-FFF2-40B4-BE49-F238E27FC236}">
                <a16:creationId xmlns:a16="http://schemas.microsoft.com/office/drawing/2014/main" id="{C7CD535E-6FBF-574C-A654-F44036BF7846}"/>
              </a:ext>
            </a:extLst>
          </p:cNvPr>
          <p:cNvSpPr/>
          <p:nvPr/>
        </p:nvSpPr>
        <p:spPr>
          <a:xfrm>
            <a:off x="2381705" y="3226405"/>
            <a:ext cx="7437549" cy="523220"/>
          </a:xfrm>
          <a:prstGeom prst="rect">
            <a:avLst/>
          </a:prstGeom>
        </p:spPr>
        <p:txBody>
          <a:bodyPr wrap="none">
            <a:spAutoFit/>
          </a:bodyPr>
          <a:lstStyle/>
          <a:p>
            <a:r>
              <a:rPr lang="en-US" sz="2800" dirty="0">
                <a:hlinkClick r:id="rId2"/>
              </a:rPr>
              <a:t>https://www.youtube.com/watch?v=lYCP8lP_kQo</a:t>
            </a:r>
            <a:endParaRPr lang="en-US" sz="2800" dirty="0"/>
          </a:p>
        </p:txBody>
      </p:sp>
      <p:pic>
        <p:nvPicPr>
          <p:cNvPr id="6" name="Picture 5">
            <a:extLst>
              <a:ext uri="{FF2B5EF4-FFF2-40B4-BE49-F238E27FC236}">
                <a16:creationId xmlns:a16="http://schemas.microsoft.com/office/drawing/2014/main" id="{338ED320-B3E4-B24E-8448-A88AD33039BB}"/>
              </a:ext>
            </a:extLst>
          </p:cNvPr>
          <p:cNvPicPr>
            <a:picLocks noChangeAspect="1"/>
          </p:cNvPicPr>
          <p:nvPr/>
        </p:nvPicPr>
        <p:blipFill>
          <a:blip r:embed="rId3"/>
          <a:stretch>
            <a:fillRect/>
          </a:stretch>
        </p:blipFill>
        <p:spPr>
          <a:xfrm>
            <a:off x="10121725" y="1857881"/>
            <a:ext cx="913989" cy="716650"/>
          </a:xfrm>
          <a:prstGeom prst="rect">
            <a:avLst/>
          </a:prstGeom>
        </p:spPr>
      </p:pic>
      <p:pic>
        <p:nvPicPr>
          <p:cNvPr id="7" name="Picture 6">
            <a:extLst>
              <a:ext uri="{FF2B5EF4-FFF2-40B4-BE49-F238E27FC236}">
                <a16:creationId xmlns:a16="http://schemas.microsoft.com/office/drawing/2014/main" id="{3A17EB09-275A-FE4D-81B7-67F7EC05EEF9}"/>
              </a:ext>
            </a:extLst>
          </p:cNvPr>
          <p:cNvPicPr>
            <a:picLocks noChangeAspect="1"/>
          </p:cNvPicPr>
          <p:nvPr/>
        </p:nvPicPr>
        <p:blipFill>
          <a:blip r:embed="rId4"/>
          <a:stretch>
            <a:fillRect/>
          </a:stretch>
        </p:blipFill>
        <p:spPr>
          <a:xfrm rot="19636297">
            <a:off x="5234271" y="2217931"/>
            <a:ext cx="1171232" cy="494985"/>
          </a:xfrm>
          <a:prstGeom prst="rect">
            <a:avLst/>
          </a:prstGeom>
        </p:spPr>
      </p:pic>
      <p:pic>
        <p:nvPicPr>
          <p:cNvPr id="8" name="Picture 7">
            <a:extLst>
              <a:ext uri="{FF2B5EF4-FFF2-40B4-BE49-F238E27FC236}">
                <a16:creationId xmlns:a16="http://schemas.microsoft.com/office/drawing/2014/main" id="{06927037-82E3-E642-8627-DCE8C69B1977}"/>
              </a:ext>
            </a:extLst>
          </p:cNvPr>
          <p:cNvPicPr>
            <a:picLocks noChangeAspect="1"/>
          </p:cNvPicPr>
          <p:nvPr/>
        </p:nvPicPr>
        <p:blipFill>
          <a:blip r:embed="rId5"/>
          <a:stretch>
            <a:fillRect/>
          </a:stretch>
        </p:blipFill>
        <p:spPr>
          <a:xfrm rot="20459938">
            <a:off x="811561" y="1769630"/>
            <a:ext cx="1025082" cy="966506"/>
          </a:xfrm>
          <a:prstGeom prst="rect">
            <a:avLst/>
          </a:prstGeom>
        </p:spPr>
      </p:pic>
      <p:pic>
        <p:nvPicPr>
          <p:cNvPr id="9" name="Picture 8">
            <a:extLst>
              <a:ext uri="{FF2B5EF4-FFF2-40B4-BE49-F238E27FC236}">
                <a16:creationId xmlns:a16="http://schemas.microsoft.com/office/drawing/2014/main" id="{3476E76F-2105-E147-AED4-F36E05F00B15}"/>
              </a:ext>
            </a:extLst>
          </p:cNvPr>
          <p:cNvPicPr>
            <a:picLocks noChangeAspect="1"/>
          </p:cNvPicPr>
          <p:nvPr/>
        </p:nvPicPr>
        <p:blipFill>
          <a:blip r:embed="rId6"/>
          <a:stretch>
            <a:fillRect/>
          </a:stretch>
        </p:blipFill>
        <p:spPr>
          <a:xfrm>
            <a:off x="2799959" y="4510606"/>
            <a:ext cx="814604" cy="975057"/>
          </a:xfrm>
          <a:prstGeom prst="rect">
            <a:avLst/>
          </a:prstGeom>
        </p:spPr>
      </p:pic>
      <p:pic>
        <p:nvPicPr>
          <p:cNvPr id="10" name="Picture 9">
            <a:extLst>
              <a:ext uri="{FF2B5EF4-FFF2-40B4-BE49-F238E27FC236}">
                <a16:creationId xmlns:a16="http://schemas.microsoft.com/office/drawing/2014/main" id="{876E5DA1-2134-814D-8F00-42BCF0FCF9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743" t="69907" r="53061" b="16881"/>
          <a:stretch/>
        </p:blipFill>
        <p:spPr>
          <a:xfrm>
            <a:off x="7291365" y="4695626"/>
            <a:ext cx="1982202" cy="1121912"/>
          </a:xfrm>
          <a:prstGeom prst="rect">
            <a:avLst/>
          </a:prstGeom>
        </p:spPr>
      </p:pic>
    </p:spTree>
    <p:extLst>
      <p:ext uri="{BB962C8B-B14F-4D97-AF65-F5344CB8AC3E}">
        <p14:creationId xmlns:p14="http://schemas.microsoft.com/office/powerpoint/2010/main" val="671228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1714" y="1125448"/>
            <a:ext cx="1550261" cy="769441"/>
          </a:xfrm>
          <a:prstGeom prst="rect">
            <a:avLst/>
          </a:prstGeom>
        </p:spPr>
        <p:txBody>
          <a:bodyPr wrap="square">
            <a:spAutoFit/>
          </a:bodyPr>
          <a:lstStyle/>
          <a:p>
            <a:r>
              <a:rPr lang="en-GB" sz="4400" dirty="0"/>
              <a:t>Trees</a:t>
            </a:r>
            <a:r>
              <a:rPr lang="en-GB" sz="2400" dirty="0"/>
              <a:t> </a:t>
            </a:r>
          </a:p>
        </p:txBody>
      </p:sp>
      <p:sp>
        <p:nvSpPr>
          <p:cNvPr id="2" name="Rectangle 1">
            <a:extLst>
              <a:ext uri="{FF2B5EF4-FFF2-40B4-BE49-F238E27FC236}">
                <a16:creationId xmlns:a16="http://schemas.microsoft.com/office/drawing/2014/main" id="{429F8415-AD9A-154D-8D09-2D3FA7A8F9F1}"/>
              </a:ext>
            </a:extLst>
          </p:cNvPr>
          <p:cNvSpPr/>
          <p:nvPr/>
        </p:nvSpPr>
        <p:spPr>
          <a:xfrm>
            <a:off x="1076708" y="6396335"/>
            <a:ext cx="10239854" cy="461665"/>
          </a:xfrm>
          <a:prstGeom prst="rect">
            <a:avLst/>
          </a:prstGeom>
        </p:spPr>
        <p:txBody>
          <a:bodyPr wrap="none">
            <a:spAutoFit/>
          </a:bodyPr>
          <a:lstStyle/>
          <a:p>
            <a:r>
              <a:rPr lang="en-GB" sz="2400" dirty="0"/>
              <a:t>What other fruits or vegetables do you know that could go under each category? </a:t>
            </a:r>
          </a:p>
        </p:txBody>
      </p:sp>
      <p:sp>
        <p:nvSpPr>
          <p:cNvPr id="4" name="Rectangle 3">
            <a:extLst>
              <a:ext uri="{FF2B5EF4-FFF2-40B4-BE49-F238E27FC236}">
                <a16:creationId xmlns:a16="http://schemas.microsoft.com/office/drawing/2014/main" id="{2785AD65-9A26-8648-B447-C120A32FF587}"/>
              </a:ext>
            </a:extLst>
          </p:cNvPr>
          <p:cNvSpPr/>
          <p:nvPr/>
        </p:nvSpPr>
        <p:spPr>
          <a:xfrm>
            <a:off x="6651863" y="1083312"/>
            <a:ext cx="1550261" cy="769441"/>
          </a:xfrm>
          <a:prstGeom prst="rect">
            <a:avLst/>
          </a:prstGeom>
        </p:spPr>
        <p:txBody>
          <a:bodyPr wrap="square">
            <a:spAutoFit/>
          </a:bodyPr>
          <a:lstStyle/>
          <a:p>
            <a:r>
              <a:rPr lang="en-GB" sz="4400" dirty="0"/>
              <a:t>Vines</a:t>
            </a:r>
            <a:endParaRPr lang="en-GB" sz="2400" dirty="0"/>
          </a:p>
        </p:txBody>
      </p:sp>
      <p:sp>
        <p:nvSpPr>
          <p:cNvPr id="5" name="Rectangle 4">
            <a:extLst>
              <a:ext uri="{FF2B5EF4-FFF2-40B4-BE49-F238E27FC236}">
                <a16:creationId xmlns:a16="http://schemas.microsoft.com/office/drawing/2014/main" id="{00194D8A-8BA2-064A-BD60-D97B9BDE2758}"/>
              </a:ext>
            </a:extLst>
          </p:cNvPr>
          <p:cNvSpPr/>
          <p:nvPr/>
        </p:nvSpPr>
        <p:spPr>
          <a:xfrm>
            <a:off x="9854894" y="1108580"/>
            <a:ext cx="1550261" cy="769441"/>
          </a:xfrm>
          <a:prstGeom prst="rect">
            <a:avLst/>
          </a:prstGeom>
        </p:spPr>
        <p:txBody>
          <a:bodyPr wrap="square">
            <a:spAutoFit/>
          </a:bodyPr>
          <a:lstStyle/>
          <a:p>
            <a:r>
              <a:rPr lang="en-GB" sz="4400" dirty="0"/>
              <a:t>Roots</a:t>
            </a:r>
            <a:r>
              <a:rPr lang="en-GB" sz="2400" dirty="0"/>
              <a:t> </a:t>
            </a:r>
          </a:p>
        </p:txBody>
      </p:sp>
      <p:sp>
        <p:nvSpPr>
          <p:cNvPr id="6" name="Rectangle 5">
            <a:extLst>
              <a:ext uri="{FF2B5EF4-FFF2-40B4-BE49-F238E27FC236}">
                <a16:creationId xmlns:a16="http://schemas.microsoft.com/office/drawing/2014/main" id="{0EDFC003-D27F-DA42-AFE9-0C3456C8F289}"/>
              </a:ext>
            </a:extLst>
          </p:cNvPr>
          <p:cNvSpPr/>
          <p:nvPr/>
        </p:nvSpPr>
        <p:spPr>
          <a:xfrm>
            <a:off x="1274656" y="188789"/>
            <a:ext cx="9914445" cy="461665"/>
          </a:xfrm>
          <a:prstGeom prst="rect">
            <a:avLst/>
          </a:prstGeom>
        </p:spPr>
        <p:txBody>
          <a:bodyPr wrap="none">
            <a:spAutoFit/>
          </a:bodyPr>
          <a:lstStyle/>
          <a:p>
            <a:r>
              <a:rPr lang="en-GB" sz="2400" dirty="0"/>
              <a:t>The fruits and vegetables we eat can grow from trees, vines, plants and roots. </a:t>
            </a:r>
          </a:p>
        </p:txBody>
      </p:sp>
      <p:cxnSp>
        <p:nvCxnSpPr>
          <p:cNvPr id="8" name="Straight Connector 7">
            <a:extLst>
              <a:ext uri="{FF2B5EF4-FFF2-40B4-BE49-F238E27FC236}">
                <a16:creationId xmlns:a16="http://schemas.microsoft.com/office/drawing/2014/main" id="{B9649DE4-EECE-CC45-A458-79FFC452A72E}"/>
              </a:ext>
            </a:extLst>
          </p:cNvPr>
          <p:cNvCxnSpPr/>
          <p:nvPr/>
        </p:nvCxnSpPr>
        <p:spPr>
          <a:xfrm>
            <a:off x="2849254" y="1884270"/>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F39278F-92FC-4140-8F5E-BE8AEB3F3031}"/>
              </a:ext>
            </a:extLst>
          </p:cNvPr>
          <p:cNvCxnSpPr/>
          <p:nvPr/>
        </p:nvCxnSpPr>
        <p:spPr>
          <a:xfrm>
            <a:off x="8965379" y="1894889"/>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F33DBA5-E12D-EE4A-920A-881AD0EBE7B5}"/>
              </a:ext>
            </a:extLst>
          </p:cNvPr>
          <p:cNvPicPr>
            <a:picLocks noChangeAspect="1"/>
          </p:cNvPicPr>
          <p:nvPr/>
        </p:nvPicPr>
        <p:blipFill>
          <a:blip r:embed="rId2"/>
          <a:stretch>
            <a:fillRect/>
          </a:stretch>
        </p:blipFill>
        <p:spPr>
          <a:xfrm>
            <a:off x="6447603" y="2098988"/>
            <a:ext cx="1958783" cy="1303481"/>
          </a:xfrm>
          <a:prstGeom prst="rect">
            <a:avLst/>
          </a:prstGeom>
        </p:spPr>
      </p:pic>
      <p:pic>
        <p:nvPicPr>
          <p:cNvPr id="11" name="Picture 10">
            <a:extLst>
              <a:ext uri="{FF2B5EF4-FFF2-40B4-BE49-F238E27FC236}">
                <a16:creationId xmlns:a16="http://schemas.microsoft.com/office/drawing/2014/main" id="{7F0193B2-1DD9-E449-AD0C-4B94E0003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6597" y="3637190"/>
            <a:ext cx="1400791" cy="1925382"/>
          </a:xfrm>
          <a:prstGeom prst="rect">
            <a:avLst/>
          </a:prstGeom>
        </p:spPr>
      </p:pic>
      <p:pic>
        <p:nvPicPr>
          <p:cNvPr id="12" name="Picture 11">
            <a:extLst>
              <a:ext uri="{FF2B5EF4-FFF2-40B4-BE49-F238E27FC236}">
                <a16:creationId xmlns:a16="http://schemas.microsoft.com/office/drawing/2014/main" id="{C3C1DA8D-D141-9E41-B06C-1CDBF6428E11}"/>
              </a:ext>
            </a:extLst>
          </p:cNvPr>
          <p:cNvPicPr>
            <a:picLocks noChangeAspect="1"/>
          </p:cNvPicPr>
          <p:nvPr/>
        </p:nvPicPr>
        <p:blipFill>
          <a:blip r:embed="rId4"/>
          <a:stretch>
            <a:fillRect/>
          </a:stretch>
        </p:blipFill>
        <p:spPr>
          <a:xfrm>
            <a:off x="9498150" y="2208934"/>
            <a:ext cx="2202579" cy="1579208"/>
          </a:xfrm>
          <a:prstGeom prst="rect">
            <a:avLst/>
          </a:prstGeom>
        </p:spPr>
      </p:pic>
      <p:pic>
        <p:nvPicPr>
          <p:cNvPr id="13" name="Picture 12">
            <a:extLst>
              <a:ext uri="{FF2B5EF4-FFF2-40B4-BE49-F238E27FC236}">
                <a16:creationId xmlns:a16="http://schemas.microsoft.com/office/drawing/2014/main" id="{0EDEE6E3-D586-9D42-A273-1F8F024D6142}"/>
              </a:ext>
            </a:extLst>
          </p:cNvPr>
          <p:cNvPicPr>
            <a:picLocks noChangeAspect="1"/>
          </p:cNvPicPr>
          <p:nvPr/>
        </p:nvPicPr>
        <p:blipFill>
          <a:blip r:embed="rId5"/>
          <a:stretch>
            <a:fillRect/>
          </a:stretch>
        </p:blipFill>
        <p:spPr>
          <a:xfrm>
            <a:off x="9498150" y="4164352"/>
            <a:ext cx="2263751" cy="1506423"/>
          </a:xfrm>
          <a:prstGeom prst="rect">
            <a:avLst/>
          </a:prstGeom>
        </p:spPr>
      </p:pic>
      <p:pic>
        <p:nvPicPr>
          <p:cNvPr id="14" name="Picture 13">
            <a:extLst>
              <a:ext uri="{FF2B5EF4-FFF2-40B4-BE49-F238E27FC236}">
                <a16:creationId xmlns:a16="http://schemas.microsoft.com/office/drawing/2014/main" id="{4F68BFBF-1F1E-C749-B912-C72236AF9CD5}"/>
              </a:ext>
            </a:extLst>
          </p:cNvPr>
          <p:cNvPicPr>
            <a:picLocks noChangeAspect="1"/>
          </p:cNvPicPr>
          <p:nvPr/>
        </p:nvPicPr>
        <p:blipFill>
          <a:blip r:embed="rId6"/>
          <a:stretch>
            <a:fillRect/>
          </a:stretch>
        </p:blipFill>
        <p:spPr>
          <a:xfrm>
            <a:off x="613542" y="2098988"/>
            <a:ext cx="1538202" cy="1538202"/>
          </a:xfrm>
          <a:prstGeom prst="rect">
            <a:avLst/>
          </a:prstGeom>
        </p:spPr>
      </p:pic>
      <p:pic>
        <p:nvPicPr>
          <p:cNvPr id="15" name="Picture 14">
            <a:extLst>
              <a:ext uri="{FF2B5EF4-FFF2-40B4-BE49-F238E27FC236}">
                <a16:creationId xmlns:a16="http://schemas.microsoft.com/office/drawing/2014/main" id="{F24886D1-D43E-5E4C-A6A1-217D4FE11052}"/>
              </a:ext>
            </a:extLst>
          </p:cNvPr>
          <p:cNvPicPr>
            <a:picLocks noChangeAspect="1"/>
          </p:cNvPicPr>
          <p:nvPr/>
        </p:nvPicPr>
        <p:blipFill>
          <a:blip r:embed="rId7"/>
          <a:stretch>
            <a:fillRect/>
          </a:stretch>
        </p:blipFill>
        <p:spPr>
          <a:xfrm>
            <a:off x="430641" y="4248607"/>
            <a:ext cx="1891943" cy="1259002"/>
          </a:xfrm>
          <a:prstGeom prst="rect">
            <a:avLst/>
          </a:prstGeom>
        </p:spPr>
      </p:pic>
      <p:sp>
        <p:nvSpPr>
          <p:cNvPr id="16" name="Rectangle 15">
            <a:extLst>
              <a:ext uri="{FF2B5EF4-FFF2-40B4-BE49-F238E27FC236}">
                <a16:creationId xmlns:a16="http://schemas.microsoft.com/office/drawing/2014/main" id="{7E0C55D1-41CF-024B-8F89-237D6BBB01FB}"/>
              </a:ext>
            </a:extLst>
          </p:cNvPr>
          <p:cNvSpPr/>
          <p:nvPr/>
        </p:nvSpPr>
        <p:spPr>
          <a:xfrm>
            <a:off x="3500087" y="1092193"/>
            <a:ext cx="1803433" cy="769441"/>
          </a:xfrm>
          <a:prstGeom prst="rect">
            <a:avLst/>
          </a:prstGeom>
        </p:spPr>
        <p:txBody>
          <a:bodyPr wrap="square">
            <a:spAutoFit/>
          </a:bodyPr>
          <a:lstStyle/>
          <a:p>
            <a:r>
              <a:rPr lang="en-GB" sz="4400" dirty="0"/>
              <a:t>Plants</a:t>
            </a:r>
            <a:endParaRPr lang="en-GB" sz="2400" dirty="0"/>
          </a:p>
        </p:txBody>
      </p:sp>
      <p:cxnSp>
        <p:nvCxnSpPr>
          <p:cNvPr id="17" name="Straight Connector 16">
            <a:extLst>
              <a:ext uri="{FF2B5EF4-FFF2-40B4-BE49-F238E27FC236}">
                <a16:creationId xmlns:a16="http://schemas.microsoft.com/office/drawing/2014/main" id="{443C2B0C-D03B-8347-81AB-37301A4107E9}"/>
              </a:ext>
            </a:extLst>
          </p:cNvPr>
          <p:cNvCxnSpPr/>
          <p:nvPr/>
        </p:nvCxnSpPr>
        <p:spPr>
          <a:xfrm>
            <a:off x="5850323" y="1852753"/>
            <a:ext cx="0" cy="378650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57E1F2B1-3822-B848-BE4F-3AA2A12AB5D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375925" y="2191672"/>
            <a:ext cx="2039115" cy="1445518"/>
          </a:xfrm>
          <a:prstGeom prst="rect">
            <a:avLst/>
          </a:prstGeom>
        </p:spPr>
      </p:pic>
      <p:pic>
        <p:nvPicPr>
          <p:cNvPr id="18" name="Picture 17">
            <a:extLst>
              <a:ext uri="{FF2B5EF4-FFF2-40B4-BE49-F238E27FC236}">
                <a16:creationId xmlns:a16="http://schemas.microsoft.com/office/drawing/2014/main" id="{EFB9F96B-D6E1-1941-AF4A-EEEDFC41771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375925" y="4228000"/>
            <a:ext cx="2036262" cy="1352418"/>
          </a:xfrm>
          <a:prstGeom prst="rect">
            <a:avLst/>
          </a:prstGeom>
        </p:spPr>
      </p:pic>
    </p:spTree>
    <p:extLst>
      <p:ext uri="{BB962C8B-B14F-4D97-AF65-F5344CB8AC3E}">
        <p14:creationId xmlns:p14="http://schemas.microsoft.com/office/powerpoint/2010/main" val="19594486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17609</TotalTime>
  <Words>714</Words>
  <Application>Microsoft Macintosh PowerPoint</Application>
  <PresentationFormat>Widescreen</PresentationFormat>
  <Paragraphs>73</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Al Tarikh</vt:lpstr>
      <vt:lpstr>Arial</vt:lpstr>
      <vt:lpstr>Calibri</vt:lpstr>
      <vt:lpstr>Calibri Light</vt:lpstr>
      <vt:lpstr>Wingdings</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83</cp:revision>
  <dcterms:created xsi:type="dcterms:W3CDTF">2015-12-16T03:40:36Z</dcterms:created>
  <dcterms:modified xsi:type="dcterms:W3CDTF">2025-11-10T09:37:26Z</dcterms:modified>
</cp:coreProperties>
</file>